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576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292E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292E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1" i="0">
                <a:solidFill>
                  <a:srgbClr val="292E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7051675" cy="10287000"/>
          </a:xfrm>
          <a:custGeom>
            <a:avLst/>
            <a:gdLst/>
            <a:ahLst/>
            <a:cxnLst/>
            <a:rect l="l" t="t" r="r" b="b"/>
            <a:pathLst>
              <a:path w="7051675" h="10287000">
                <a:moveTo>
                  <a:pt x="0" y="0"/>
                </a:moveTo>
                <a:lnTo>
                  <a:pt x="7051389" y="0"/>
                </a:lnTo>
                <a:lnTo>
                  <a:pt x="705138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9929" y="909669"/>
            <a:ext cx="8348140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1" i="0">
                <a:solidFill>
                  <a:srgbClr val="292E3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35380" y="4850916"/>
            <a:ext cx="14216380" cy="3743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8196205" cy="1028699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746613" y="8769857"/>
            <a:ext cx="3063875" cy="446405"/>
          </a:xfrm>
          <a:custGeom>
            <a:avLst/>
            <a:gdLst/>
            <a:ahLst/>
            <a:cxnLst/>
            <a:rect l="l" t="t" r="r" b="b"/>
            <a:pathLst>
              <a:path w="3063875" h="446404">
                <a:moveTo>
                  <a:pt x="2840576" y="446176"/>
                </a:moveTo>
                <a:lnTo>
                  <a:pt x="223087" y="446176"/>
                </a:lnTo>
                <a:lnTo>
                  <a:pt x="179362" y="441850"/>
                </a:lnTo>
                <a:lnTo>
                  <a:pt x="137715" y="429194"/>
                </a:lnTo>
                <a:lnTo>
                  <a:pt x="99318" y="408694"/>
                </a:lnTo>
                <a:lnTo>
                  <a:pt x="65340" y="380835"/>
                </a:lnTo>
                <a:lnTo>
                  <a:pt x="37481" y="346857"/>
                </a:lnTo>
                <a:lnTo>
                  <a:pt x="16981" y="308460"/>
                </a:lnTo>
                <a:lnTo>
                  <a:pt x="4326" y="266813"/>
                </a:lnTo>
                <a:lnTo>
                  <a:pt x="0" y="223088"/>
                </a:lnTo>
                <a:lnTo>
                  <a:pt x="4326" y="179362"/>
                </a:lnTo>
                <a:lnTo>
                  <a:pt x="16981" y="137715"/>
                </a:lnTo>
                <a:lnTo>
                  <a:pt x="37481" y="99318"/>
                </a:lnTo>
                <a:lnTo>
                  <a:pt x="65340" y="65340"/>
                </a:lnTo>
                <a:lnTo>
                  <a:pt x="99318" y="37481"/>
                </a:lnTo>
                <a:lnTo>
                  <a:pt x="137715" y="16981"/>
                </a:lnTo>
                <a:lnTo>
                  <a:pt x="179362" y="4326"/>
                </a:lnTo>
                <a:lnTo>
                  <a:pt x="223088" y="0"/>
                </a:lnTo>
                <a:lnTo>
                  <a:pt x="2840575" y="0"/>
                </a:lnTo>
                <a:lnTo>
                  <a:pt x="2884300" y="4326"/>
                </a:lnTo>
                <a:lnTo>
                  <a:pt x="2925947" y="16981"/>
                </a:lnTo>
                <a:lnTo>
                  <a:pt x="2964344" y="37481"/>
                </a:lnTo>
                <a:lnTo>
                  <a:pt x="2998322" y="65340"/>
                </a:lnTo>
                <a:lnTo>
                  <a:pt x="3026181" y="99318"/>
                </a:lnTo>
                <a:lnTo>
                  <a:pt x="3046681" y="137715"/>
                </a:lnTo>
                <a:lnTo>
                  <a:pt x="3059336" y="179362"/>
                </a:lnTo>
                <a:lnTo>
                  <a:pt x="3063662" y="223088"/>
                </a:lnTo>
                <a:lnTo>
                  <a:pt x="3059336" y="266813"/>
                </a:lnTo>
                <a:lnTo>
                  <a:pt x="3046681" y="308460"/>
                </a:lnTo>
                <a:lnTo>
                  <a:pt x="3026181" y="346857"/>
                </a:lnTo>
                <a:lnTo>
                  <a:pt x="2998322" y="380835"/>
                </a:lnTo>
                <a:lnTo>
                  <a:pt x="2964344" y="408694"/>
                </a:lnTo>
                <a:lnTo>
                  <a:pt x="2925947" y="429194"/>
                </a:lnTo>
                <a:lnTo>
                  <a:pt x="2884300" y="441850"/>
                </a:lnTo>
                <a:lnTo>
                  <a:pt x="2840576" y="446176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839200" y="4457700"/>
            <a:ext cx="8348140" cy="1092200"/>
          </a:xfrm>
        </p:spPr>
        <p:txBody>
          <a:bodyPr/>
          <a:lstStyle/>
          <a:p>
            <a:r>
              <a:rPr lang="en-US" dirty="0"/>
              <a:t>Welcome to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753100"/>
            <a:ext cx="11194632" cy="2652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2343149"/>
            <a:ext cx="18288000" cy="7947025"/>
          </a:xfrm>
          <a:custGeom>
            <a:avLst/>
            <a:gdLst/>
            <a:ahLst/>
            <a:cxnLst/>
            <a:rect l="l" t="t" r="r" b="b"/>
            <a:pathLst>
              <a:path w="18288000" h="7947025">
                <a:moveTo>
                  <a:pt x="0" y="7946507"/>
                </a:moveTo>
                <a:lnTo>
                  <a:pt x="18287998" y="7946507"/>
                </a:lnTo>
                <a:lnTo>
                  <a:pt x="18287998" y="0"/>
                </a:lnTo>
                <a:lnTo>
                  <a:pt x="0" y="0"/>
                </a:lnTo>
                <a:lnTo>
                  <a:pt x="0" y="7946507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15095" y="2649015"/>
            <a:ext cx="7168199" cy="10897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pc="545" dirty="0"/>
              <a:t>Tourist Place</a:t>
            </a:r>
            <a:endParaRPr spc="-50" dirty="0">
              <a:solidFill>
                <a:srgbClr val="708BAB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5200" y="8907316"/>
            <a:ext cx="5293995" cy="52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lang="en-US" sz="3200" b="1" spc="10" dirty="0">
                <a:solidFill>
                  <a:srgbClr val="292E3A"/>
                </a:solidFill>
                <a:latin typeface="Tahoma"/>
                <a:cs typeface="Tahoma"/>
              </a:rPr>
              <a:t>Ice cave</a:t>
            </a:r>
            <a:endParaRPr sz="3200" b="1" dirty="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7983" y="4988757"/>
            <a:ext cx="403334" cy="40333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23431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7983" y="6242818"/>
            <a:ext cx="403334" cy="40333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7983" y="7496881"/>
            <a:ext cx="403334" cy="40333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506200" y="8961754"/>
            <a:ext cx="572643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spc="10" dirty="0" err="1">
                <a:solidFill>
                  <a:srgbClr val="292E3A"/>
                </a:solidFill>
                <a:latin typeface="Tahoma"/>
                <a:cs typeface="Tahoma"/>
              </a:rPr>
              <a:t>Mindnight</a:t>
            </a:r>
            <a:r>
              <a:rPr lang="en-US" sz="2600" b="1" spc="10" dirty="0">
                <a:solidFill>
                  <a:srgbClr val="292E3A"/>
                </a:solidFill>
                <a:latin typeface="Tahoma"/>
                <a:cs typeface="Tahoma"/>
              </a:rPr>
              <a:t> sun </a:t>
            </a:r>
            <a:endParaRPr sz="2600" b="1" dirty="0">
              <a:latin typeface="Tahoma"/>
              <a:cs typeface="Tahom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27" y="4219790"/>
            <a:ext cx="6809862" cy="45387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71" y="4243582"/>
            <a:ext cx="6089329" cy="45315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125918"/>
            <a:ext cx="18287365" cy="1161415"/>
          </a:xfrm>
          <a:custGeom>
            <a:avLst/>
            <a:gdLst/>
            <a:ahLst/>
            <a:cxnLst/>
            <a:rect l="l" t="t" r="r" b="b"/>
            <a:pathLst>
              <a:path w="18287365" h="1161415">
                <a:moveTo>
                  <a:pt x="18287026" y="1161081"/>
                </a:moveTo>
                <a:lnTo>
                  <a:pt x="0" y="1161081"/>
                </a:lnTo>
                <a:lnTo>
                  <a:pt x="0" y="0"/>
                </a:lnTo>
                <a:lnTo>
                  <a:pt x="18287026" y="0"/>
                </a:lnTo>
                <a:lnTo>
                  <a:pt x="18287026" y="116108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315861" y="9546121"/>
            <a:ext cx="1656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292E3A"/>
                </a:solidFill>
                <a:latin typeface="Tahoma"/>
                <a:cs typeface="Tahoma"/>
              </a:rPr>
              <a:t>Back</a:t>
            </a:r>
            <a:r>
              <a:rPr sz="1800" spc="-9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800" spc="-35" dirty="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sz="1800" spc="-9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292E3A"/>
                </a:solidFill>
                <a:latin typeface="Tahoma"/>
                <a:cs typeface="Tahoma"/>
              </a:rPr>
              <a:t>Agenda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Financial</a:t>
            </a:r>
            <a:r>
              <a:rPr spc="-70" dirty="0"/>
              <a:t> </a:t>
            </a:r>
            <a:r>
              <a:rPr spc="135" dirty="0">
                <a:solidFill>
                  <a:srgbClr val="708BAB"/>
                </a:solidFill>
              </a:rPr>
              <a:t>Guidance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982035" y="2304818"/>
            <a:ext cx="8324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" dirty="0">
                <a:solidFill>
                  <a:srgbClr val="292E3A"/>
                </a:solidFill>
                <a:latin typeface="Tahoma"/>
                <a:cs typeface="Tahoma"/>
              </a:rPr>
              <a:t>Briefly</a:t>
            </a:r>
            <a:r>
              <a:rPr sz="3200" spc="-11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15" dirty="0">
                <a:solidFill>
                  <a:srgbClr val="292E3A"/>
                </a:solidFill>
                <a:latin typeface="Tahoma"/>
                <a:cs typeface="Tahoma"/>
              </a:rPr>
              <a:t>elaborate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30" dirty="0">
                <a:solidFill>
                  <a:srgbClr val="292E3A"/>
                </a:solidFill>
                <a:latin typeface="Tahoma"/>
                <a:cs typeface="Tahoma"/>
              </a:rPr>
              <a:t>on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292E3A"/>
                </a:solidFill>
                <a:latin typeface="Tahoma"/>
                <a:cs typeface="Tahoma"/>
              </a:rPr>
              <a:t>what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20" dirty="0">
                <a:solidFill>
                  <a:srgbClr val="292E3A"/>
                </a:solidFill>
                <a:latin typeface="Tahoma"/>
                <a:cs typeface="Tahoma"/>
              </a:rPr>
              <a:t>you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-30" dirty="0">
                <a:solidFill>
                  <a:srgbClr val="292E3A"/>
                </a:solidFill>
                <a:latin typeface="Tahoma"/>
                <a:cs typeface="Tahoma"/>
              </a:rPr>
              <a:t>want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-60" dirty="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sz="3200" spc="-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3200" spc="75" dirty="0">
                <a:solidFill>
                  <a:srgbClr val="292E3A"/>
                </a:solidFill>
                <a:latin typeface="Tahoma"/>
                <a:cs typeface="Tahoma"/>
              </a:rPr>
              <a:t>discuss.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2381" y="3683251"/>
            <a:ext cx="18293080" cy="5440680"/>
            <a:chOff x="-2381" y="3683251"/>
            <a:chExt cx="18293080" cy="5440680"/>
          </a:xfrm>
        </p:grpSpPr>
        <p:sp>
          <p:nvSpPr>
            <p:cNvPr id="7" name="object 7"/>
            <p:cNvSpPr/>
            <p:nvPr/>
          </p:nvSpPr>
          <p:spPr>
            <a:xfrm>
              <a:off x="-2381" y="3683251"/>
              <a:ext cx="4577080" cy="1201420"/>
            </a:xfrm>
            <a:custGeom>
              <a:avLst/>
              <a:gdLst/>
              <a:ahLst/>
              <a:cxnLst/>
              <a:rect l="l" t="t" r="r" b="b"/>
              <a:pathLst>
                <a:path w="4577080" h="1201420">
                  <a:moveTo>
                    <a:pt x="4576762" y="1201028"/>
                  </a:moveTo>
                  <a:lnTo>
                    <a:pt x="0" y="1201028"/>
                  </a:lnTo>
                  <a:lnTo>
                    <a:pt x="0" y="0"/>
                  </a:lnTo>
                  <a:lnTo>
                    <a:pt x="4576762" y="0"/>
                  </a:lnTo>
                  <a:lnTo>
                    <a:pt x="4576762" y="1201028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-2381" y="4879517"/>
              <a:ext cx="4577080" cy="4244340"/>
            </a:xfrm>
            <a:custGeom>
              <a:avLst/>
              <a:gdLst/>
              <a:ahLst/>
              <a:cxnLst/>
              <a:rect l="l" t="t" r="r" b="b"/>
              <a:pathLst>
                <a:path w="4577080" h="4244340">
                  <a:moveTo>
                    <a:pt x="4576762" y="4244019"/>
                  </a:moveTo>
                  <a:lnTo>
                    <a:pt x="0" y="4244019"/>
                  </a:lnTo>
                  <a:lnTo>
                    <a:pt x="0" y="0"/>
                  </a:lnTo>
                  <a:lnTo>
                    <a:pt x="4576762" y="0"/>
                  </a:lnTo>
                  <a:lnTo>
                    <a:pt x="4576762" y="4244019"/>
                  </a:lnTo>
                  <a:close/>
                </a:path>
              </a:pathLst>
            </a:custGeom>
            <a:solidFill>
              <a:srgbClr val="BFCF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15987" y="3683253"/>
              <a:ext cx="4574540" cy="1201420"/>
            </a:xfrm>
            <a:custGeom>
              <a:avLst/>
              <a:gdLst/>
              <a:ahLst/>
              <a:cxnLst/>
              <a:rect l="l" t="t" r="r" b="b"/>
              <a:pathLst>
                <a:path w="4574540" h="1201420">
                  <a:moveTo>
                    <a:pt x="4574387" y="0"/>
                  </a:moveTo>
                  <a:lnTo>
                    <a:pt x="2387" y="0"/>
                  </a:lnTo>
                  <a:lnTo>
                    <a:pt x="0" y="0"/>
                  </a:lnTo>
                  <a:lnTo>
                    <a:pt x="0" y="1201039"/>
                  </a:lnTo>
                  <a:lnTo>
                    <a:pt x="2387" y="1201039"/>
                  </a:lnTo>
                  <a:lnTo>
                    <a:pt x="4574387" y="1201039"/>
                  </a:lnTo>
                  <a:lnTo>
                    <a:pt x="4574387" y="0"/>
                  </a:lnTo>
                  <a:close/>
                </a:path>
              </a:pathLst>
            </a:custGeom>
            <a:solidFill>
              <a:srgbClr val="15386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0325" y="4141277"/>
            <a:ext cx="2846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292E3A"/>
                </a:solidFill>
                <a:latin typeface="Arial"/>
                <a:cs typeface="Arial"/>
              </a:rPr>
              <a:t>*Rupee </a:t>
            </a:r>
            <a:r>
              <a:rPr sz="1600" i="1" dirty="0">
                <a:solidFill>
                  <a:srgbClr val="292E3A"/>
                </a:solidFill>
                <a:latin typeface="Arial"/>
                <a:cs typeface="Arial"/>
              </a:rPr>
              <a:t>amounts</a:t>
            </a:r>
            <a:r>
              <a:rPr sz="1600" i="1" spc="-10" dirty="0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292E3A"/>
                </a:solidFill>
                <a:latin typeface="Arial"/>
                <a:cs typeface="Arial"/>
              </a:rPr>
              <a:t>are </a:t>
            </a:r>
            <a:r>
              <a:rPr sz="1600" i="1" dirty="0">
                <a:solidFill>
                  <a:srgbClr val="292E3A"/>
                </a:solidFill>
                <a:latin typeface="Arial"/>
                <a:cs typeface="Arial"/>
              </a:rPr>
              <a:t>in</a:t>
            </a:r>
            <a:r>
              <a:rPr sz="1600" i="1" spc="-10" dirty="0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sz="1600" i="1" dirty="0">
                <a:solidFill>
                  <a:srgbClr val="292E3A"/>
                </a:solidFill>
                <a:latin typeface="Arial"/>
                <a:cs typeface="Arial"/>
              </a:rPr>
              <a:t>millions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047217" y="4065077"/>
            <a:ext cx="1914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10" dirty="0">
                <a:solidFill>
                  <a:srgbClr val="FFFFFF"/>
                </a:solidFill>
                <a:latin typeface="Tahoma"/>
                <a:cs typeface="Tahoma"/>
              </a:rPr>
              <a:t>YOY</a:t>
            </a:r>
            <a:r>
              <a:rPr sz="2500" b="1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45" dirty="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4839" y="5229624"/>
            <a:ext cx="10979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0" dirty="0">
                <a:solidFill>
                  <a:srgbClr val="292E3A"/>
                </a:solidFill>
                <a:latin typeface="Tahoma"/>
                <a:cs typeface="Tahoma"/>
              </a:rPr>
              <a:t>Revenue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2911" y="4079999"/>
            <a:ext cx="930275" cy="152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500" b="1" spc="40" dirty="0">
                <a:solidFill>
                  <a:srgbClr val="FFFFFF"/>
                </a:solidFill>
                <a:latin typeface="Tahoma"/>
                <a:cs typeface="Tahoma"/>
              </a:rPr>
              <a:t>FY</a:t>
            </a:r>
            <a:r>
              <a:rPr sz="25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160" dirty="0">
                <a:solidFill>
                  <a:srgbClr val="FFFFFF"/>
                </a:solidFill>
                <a:latin typeface="Tahoma"/>
                <a:cs typeface="Tahoma"/>
              </a:rPr>
              <a:t>'25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>
              <a:latin typeface="Tahoma"/>
              <a:cs typeface="Tahoma"/>
            </a:endParaRPr>
          </a:p>
          <a:p>
            <a:pPr marL="145415">
              <a:lnSpc>
                <a:spcPct val="100000"/>
              </a:lnSpc>
              <a:spcBef>
                <a:spcPts val="2500"/>
              </a:spcBef>
            </a:pPr>
            <a:r>
              <a:rPr sz="2000" spc="-15" dirty="0">
                <a:solidFill>
                  <a:srgbClr val="292E3A"/>
                </a:solidFill>
                <a:latin typeface="Microsoft Sans Serif"/>
                <a:cs typeface="Microsoft Sans Serif"/>
              </a:rPr>
              <a:t>₹ </a:t>
            </a:r>
            <a:r>
              <a:rPr sz="2000" spc="25" dirty="0">
                <a:solidFill>
                  <a:srgbClr val="292E3A"/>
                </a:solidFill>
                <a:latin typeface="Tahoma"/>
                <a:cs typeface="Tahoma"/>
              </a:rPr>
              <a:t>000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64911" y="4079999"/>
            <a:ext cx="930275" cy="152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0"/>
              </a:lnSpc>
            </a:pPr>
            <a:r>
              <a:rPr sz="2500" b="1" spc="40" dirty="0">
                <a:solidFill>
                  <a:srgbClr val="FFFFFF"/>
                </a:solidFill>
                <a:latin typeface="Tahoma"/>
                <a:cs typeface="Tahoma"/>
              </a:rPr>
              <a:t>FY</a:t>
            </a:r>
            <a:r>
              <a:rPr sz="25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b="1" spc="-160" dirty="0">
                <a:solidFill>
                  <a:srgbClr val="FFFFFF"/>
                </a:solidFill>
                <a:latin typeface="Tahoma"/>
                <a:cs typeface="Tahoma"/>
              </a:rPr>
              <a:t>'26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>
              <a:latin typeface="Tahoma"/>
              <a:cs typeface="Tahoma"/>
            </a:endParaRPr>
          </a:p>
          <a:p>
            <a:pPr marL="145415">
              <a:lnSpc>
                <a:spcPct val="100000"/>
              </a:lnSpc>
              <a:spcBef>
                <a:spcPts val="2500"/>
              </a:spcBef>
            </a:pPr>
            <a:r>
              <a:rPr sz="2000" spc="-15" dirty="0">
                <a:solidFill>
                  <a:srgbClr val="292E3A"/>
                </a:solidFill>
                <a:latin typeface="Microsoft Sans Serif"/>
                <a:cs typeface="Microsoft Sans Serif"/>
              </a:rPr>
              <a:t>₹ </a:t>
            </a:r>
            <a:r>
              <a:rPr sz="2000" spc="25" dirty="0">
                <a:solidFill>
                  <a:srgbClr val="292E3A"/>
                </a:solidFill>
                <a:latin typeface="Tahoma"/>
                <a:cs typeface="Tahoma"/>
              </a:rPr>
              <a:t>000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77678" y="5239149"/>
            <a:ext cx="2533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60" dirty="0">
                <a:solidFill>
                  <a:srgbClr val="292E3A"/>
                </a:solidFill>
                <a:latin typeface="Tahoma"/>
                <a:cs typeface="Tahoma"/>
              </a:rPr>
              <a:t>%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9355" y="6289439"/>
            <a:ext cx="12287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92E3A"/>
                </a:solidFill>
                <a:latin typeface="Tahoma"/>
                <a:cs typeface="Tahoma"/>
              </a:rPr>
              <a:t>Expenses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9032" y="7349252"/>
            <a:ext cx="689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solidFill>
                  <a:srgbClr val="292E3A"/>
                </a:solidFill>
                <a:latin typeface="Tahoma"/>
                <a:cs typeface="Tahoma"/>
              </a:rPr>
              <a:t>P</a:t>
            </a:r>
            <a:r>
              <a:rPr sz="2000" b="1" spc="-95" dirty="0">
                <a:solidFill>
                  <a:srgbClr val="292E3A"/>
                </a:solidFill>
                <a:latin typeface="Tahoma"/>
                <a:cs typeface="Tahoma"/>
              </a:rPr>
              <a:t>r</a:t>
            </a:r>
            <a:r>
              <a:rPr sz="2000" b="1" spc="-5" dirty="0">
                <a:solidFill>
                  <a:srgbClr val="292E3A"/>
                </a:solidFill>
                <a:latin typeface="Tahoma"/>
                <a:cs typeface="Tahoma"/>
              </a:rPr>
              <a:t>o</a:t>
            </a:r>
            <a:r>
              <a:rPr sz="2000" b="1" spc="-100" dirty="0">
                <a:solidFill>
                  <a:srgbClr val="292E3A"/>
                </a:solidFill>
                <a:latin typeface="Tahoma"/>
                <a:cs typeface="Tahoma"/>
              </a:rPr>
              <a:t>f</a:t>
            </a:r>
            <a:r>
              <a:rPr sz="2000" b="1" spc="-90" dirty="0">
                <a:solidFill>
                  <a:srgbClr val="292E3A"/>
                </a:solidFill>
                <a:latin typeface="Tahoma"/>
                <a:cs typeface="Tahoma"/>
              </a:rPr>
              <a:t>i</a:t>
            </a:r>
            <a:r>
              <a:rPr sz="2000" b="1" spc="-160" dirty="0">
                <a:solidFill>
                  <a:srgbClr val="292E3A"/>
                </a:solidFill>
                <a:latin typeface="Tahoma"/>
                <a:cs typeface="Tahoma"/>
              </a:rPr>
              <a:t>t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54583" y="8409068"/>
            <a:ext cx="18586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90" dirty="0">
                <a:solidFill>
                  <a:srgbClr val="292E3A"/>
                </a:solidFill>
                <a:latin typeface="Tahoma"/>
                <a:cs typeface="Tahoma"/>
              </a:rPr>
              <a:t>Dividend/share</a:t>
            </a:r>
            <a:endParaRPr sz="200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680870"/>
            <a:ext cx="18288000" cy="5445125"/>
            <a:chOff x="0" y="3680870"/>
            <a:chExt cx="18288000" cy="5445125"/>
          </a:xfrm>
        </p:grpSpPr>
        <p:sp>
          <p:nvSpPr>
            <p:cNvPr id="20" name="object 20"/>
            <p:cNvSpPr/>
            <p:nvPr/>
          </p:nvSpPr>
          <p:spPr>
            <a:xfrm>
              <a:off x="4571987" y="3690403"/>
              <a:ext cx="9144000" cy="5426075"/>
            </a:xfrm>
            <a:custGeom>
              <a:avLst/>
              <a:gdLst/>
              <a:ahLst/>
              <a:cxnLst/>
              <a:rect l="l" t="t" r="r" b="b"/>
              <a:pathLst>
                <a:path w="9144000" h="5426075">
                  <a:moveTo>
                    <a:pt x="9144000" y="0"/>
                  </a:moveTo>
                  <a:lnTo>
                    <a:pt x="4572000" y="0"/>
                  </a:lnTo>
                  <a:lnTo>
                    <a:pt x="0" y="0"/>
                  </a:lnTo>
                  <a:lnTo>
                    <a:pt x="0" y="5425999"/>
                  </a:lnTo>
                  <a:lnTo>
                    <a:pt x="4572000" y="5425999"/>
                  </a:lnTo>
                  <a:lnTo>
                    <a:pt x="9144000" y="5425999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685633"/>
              <a:ext cx="18288000" cy="5435600"/>
            </a:xfrm>
            <a:custGeom>
              <a:avLst/>
              <a:gdLst/>
              <a:ahLst/>
              <a:cxnLst/>
              <a:rect l="l" t="t" r="r" b="b"/>
              <a:pathLst>
                <a:path w="18288000" h="5435600">
                  <a:moveTo>
                    <a:pt x="4571999" y="4762"/>
                  </a:moveTo>
                  <a:lnTo>
                    <a:pt x="4571999" y="5430760"/>
                  </a:lnTo>
                </a:path>
                <a:path w="18288000" h="5435600">
                  <a:moveTo>
                    <a:pt x="9143999" y="4762"/>
                  </a:moveTo>
                  <a:lnTo>
                    <a:pt x="9143999" y="5430760"/>
                  </a:lnTo>
                </a:path>
                <a:path w="18288000" h="5435600">
                  <a:moveTo>
                    <a:pt x="13715998" y="4762"/>
                  </a:moveTo>
                  <a:lnTo>
                    <a:pt x="13715998" y="5430760"/>
                  </a:lnTo>
                </a:path>
                <a:path w="18288000" h="5435600">
                  <a:moveTo>
                    <a:pt x="0" y="0"/>
                  </a:moveTo>
                  <a:lnTo>
                    <a:pt x="18287998" y="0"/>
                  </a:lnTo>
                </a:path>
                <a:path w="18288000" h="5435600">
                  <a:moveTo>
                    <a:pt x="0" y="1196265"/>
                  </a:moveTo>
                  <a:lnTo>
                    <a:pt x="18287998" y="1196265"/>
                  </a:lnTo>
                </a:path>
                <a:path w="18288000" h="5435600">
                  <a:moveTo>
                    <a:pt x="0" y="2256080"/>
                  </a:moveTo>
                  <a:lnTo>
                    <a:pt x="18287998" y="2256080"/>
                  </a:lnTo>
                </a:path>
                <a:path w="18288000" h="5435600">
                  <a:moveTo>
                    <a:pt x="0" y="3315894"/>
                  </a:moveTo>
                  <a:lnTo>
                    <a:pt x="18287998" y="3315894"/>
                  </a:lnTo>
                </a:path>
                <a:path w="18288000" h="5435600">
                  <a:moveTo>
                    <a:pt x="0" y="4375708"/>
                  </a:moveTo>
                  <a:lnTo>
                    <a:pt x="18287998" y="4375708"/>
                  </a:lnTo>
                </a:path>
                <a:path w="18288000" h="5435600">
                  <a:moveTo>
                    <a:pt x="0" y="5435523"/>
                  </a:moveTo>
                  <a:lnTo>
                    <a:pt x="18287998" y="5435523"/>
                  </a:lnTo>
                </a:path>
              </a:pathLst>
            </a:custGeom>
            <a:ln w="9524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20775" y="6644693"/>
              <a:ext cx="5820410" cy="1757045"/>
            </a:xfrm>
            <a:custGeom>
              <a:avLst/>
              <a:gdLst/>
              <a:ahLst/>
              <a:cxnLst/>
              <a:rect l="l" t="t" r="r" b="b"/>
              <a:pathLst>
                <a:path w="5820410" h="1757045">
                  <a:moveTo>
                    <a:pt x="5534977" y="1756950"/>
                  </a:moveTo>
                  <a:lnTo>
                    <a:pt x="285749" y="1756950"/>
                  </a:lnTo>
                  <a:lnTo>
                    <a:pt x="240779" y="1753390"/>
                  </a:lnTo>
                  <a:lnTo>
                    <a:pt x="197320" y="1742923"/>
                  </a:lnTo>
                  <a:lnTo>
                    <a:pt x="156141" y="1725866"/>
                  </a:lnTo>
                  <a:lnTo>
                    <a:pt x="118010" y="1702538"/>
                  </a:lnTo>
                  <a:lnTo>
                    <a:pt x="83694" y="1673255"/>
                  </a:lnTo>
                  <a:lnTo>
                    <a:pt x="54412" y="1638939"/>
                  </a:lnTo>
                  <a:lnTo>
                    <a:pt x="31083" y="1600808"/>
                  </a:lnTo>
                  <a:lnTo>
                    <a:pt x="14026" y="1559629"/>
                  </a:lnTo>
                  <a:lnTo>
                    <a:pt x="3559" y="1516170"/>
                  </a:lnTo>
                  <a:lnTo>
                    <a:pt x="0" y="1471200"/>
                  </a:lnTo>
                  <a:lnTo>
                    <a:pt x="0" y="285749"/>
                  </a:lnTo>
                  <a:lnTo>
                    <a:pt x="3559" y="240779"/>
                  </a:lnTo>
                  <a:lnTo>
                    <a:pt x="14026" y="197320"/>
                  </a:lnTo>
                  <a:lnTo>
                    <a:pt x="31083" y="156141"/>
                  </a:lnTo>
                  <a:lnTo>
                    <a:pt x="54412" y="118010"/>
                  </a:lnTo>
                  <a:lnTo>
                    <a:pt x="83694" y="83694"/>
                  </a:lnTo>
                  <a:lnTo>
                    <a:pt x="118010" y="54411"/>
                  </a:lnTo>
                  <a:lnTo>
                    <a:pt x="156141" y="31083"/>
                  </a:lnTo>
                  <a:lnTo>
                    <a:pt x="197320" y="14026"/>
                  </a:lnTo>
                  <a:lnTo>
                    <a:pt x="240779" y="3559"/>
                  </a:lnTo>
                  <a:lnTo>
                    <a:pt x="285749" y="0"/>
                  </a:lnTo>
                  <a:lnTo>
                    <a:pt x="5534977" y="0"/>
                  </a:lnTo>
                  <a:lnTo>
                    <a:pt x="5579948" y="3559"/>
                  </a:lnTo>
                  <a:lnTo>
                    <a:pt x="5623406" y="14026"/>
                  </a:lnTo>
                  <a:lnTo>
                    <a:pt x="5664585" y="31083"/>
                  </a:lnTo>
                  <a:lnTo>
                    <a:pt x="5702716" y="54411"/>
                  </a:lnTo>
                  <a:lnTo>
                    <a:pt x="5737033" y="83694"/>
                  </a:lnTo>
                  <a:lnTo>
                    <a:pt x="5766315" y="118010"/>
                  </a:lnTo>
                  <a:lnTo>
                    <a:pt x="5789643" y="156141"/>
                  </a:lnTo>
                  <a:lnTo>
                    <a:pt x="5806700" y="197320"/>
                  </a:lnTo>
                  <a:lnTo>
                    <a:pt x="5817167" y="240779"/>
                  </a:lnTo>
                  <a:lnTo>
                    <a:pt x="5819896" y="275254"/>
                  </a:lnTo>
                  <a:lnTo>
                    <a:pt x="5819896" y="1481695"/>
                  </a:lnTo>
                  <a:lnTo>
                    <a:pt x="5806700" y="1559629"/>
                  </a:lnTo>
                  <a:lnTo>
                    <a:pt x="5789643" y="1600808"/>
                  </a:lnTo>
                  <a:lnTo>
                    <a:pt x="5766315" y="1638939"/>
                  </a:lnTo>
                  <a:lnTo>
                    <a:pt x="5737033" y="1673255"/>
                  </a:lnTo>
                  <a:lnTo>
                    <a:pt x="5702716" y="1702538"/>
                  </a:lnTo>
                  <a:lnTo>
                    <a:pt x="5664585" y="1725866"/>
                  </a:lnTo>
                  <a:lnTo>
                    <a:pt x="5623406" y="1742923"/>
                  </a:lnTo>
                  <a:lnTo>
                    <a:pt x="5579948" y="1753390"/>
                  </a:lnTo>
                  <a:lnTo>
                    <a:pt x="5534977" y="175695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898575" y="6803442"/>
            <a:ext cx="533019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b="1" dirty="0">
                <a:solidFill>
                  <a:srgbClr val="292E3A"/>
                </a:solidFill>
                <a:latin typeface="Arial"/>
                <a:cs typeface="Arial"/>
              </a:rPr>
              <a:t>Customise</a:t>
            </a:r>
            <a:r>
              <a:rPr sz="1500" b="1" spc="-10" dirty="0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this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table!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Just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b="1" dirty="0">
                <a:solidFill>
                  <a:srgbClr val="292E3A"/>
                </a:solidFill>
                <a:latin typeface="Arial"/>
                <a:cs typeface="Arial"/>
              </a:rPr>
              <a:t>right-click</a:t>
            </a:r>
            <a:r>
              <a:rPr sz="1500" b="1" spc="-10" dirty="0">
                <a:solidFill>
                  <a:srgbClr val="292E3A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on</a:t>
            </a:r>
            <a:r>
              <a:rPr sz="1500" spc="-5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any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cell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to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see</a:t>
            </a:r>
            <a:r>
              <a:rPr sz="1500" spc="-10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all</a:t>
            </a:r>
            <a:r>
              <a:rPr sz="1500" spc="-5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the </a:t>
            </a:r>
            <a:r>
              <a:rPr sz="1500" spc="-409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available</a:t>
            </a:r>
            <a:r>
              <a:rPr sz="1500" spc="-5" dirty="0">
                <a:solidFill>
                  <a:srgbClr val="292E3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92E3A"/>
                </a:solidFill>
                <a:latin typeface="Arial MT"/>
                <a:cs typeface="Arial MT"/>
              </a:rPr>
              <a:t>table functions.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898575" y="7613068"/>
            <a:ext cx="528447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1500" spc="35" dirty="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292E3A"/>
                </a:solidFill>
                <a:latin typeface="Tahoma"/>
                <a:cs typeface="Tahoma"/>
              </a:rPr>
              <a:t>merge,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b="1" spc="-50" dirty="0">
                <a:solidFill>
                  <a:srgbClr val="292E3A"/>
                </a:solidFill>
                <a:latin typeface="Tahoma"/>
                <a:cs typeface="Tahoma"/>
              </a:rPr>
              <a:t>first</a:t>
            </a:r>
            <a:r>
              <a:rPr sz="1500" b="1" spc="-1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b="1" spc="-60" dirty="0">
                <a:solidFill>
                  <a:srgbClr val="292E3A"/>
                </a:solidFill>
                <a:latin typeface="Tahoma"/>
                <a:cs typeface="Tahoma"/>
              </a:rPr>
              <a:t>highlight</a:t>
            </a:r>
            <a:r>
              <a:rPr sz="1500" b="1" spc="-1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25" dirty="0">
                <a:solidFill>
                  <a:srgbClr val="292E3A"/>
                </a:solidFill>
                <a:latin typeface="Tahoma"/>
                <a:cs typeface="Tahoma"/>
              </a:rPr>
              <a:t>two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292E3A"/>
                </a:solidFill>
                <a:latin typeface="Tahoma"/>
                <a:cs typeface="Tahoma"/>
              </a:rPr>
              <a:t>or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5" dirty="0">
                <a:solidFill>
                  <a:srgbClr val="292E3A"/>
                </a:solidFill>
                <a:latin typeface="Tahoma"/>
                <a:cs typeface="Tahoma"/>
              </a:rPr>
              <a:t>more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292E3A"/>
                </a:solidFill>
                <a:latin typeface="Tahoma"/>
                <a:cs typeface="Tahoma"/>
              </a:rPr>
              <a:t>cells,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10" dirty="0">
                <a:solidFill>
                  <a:srgbClr val="292E3A"/>
                </a:solidFill>
                <a:latin typeface="Tahoma"/>
                <a:cs typeface="Tahoma"/>
              </a:rPr>
              <a:t>then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25" dirty="0">
                <a:solidFill>
                  <a:srgbClr val="292E3A"/>
                </a:solidFill>
                <a:latin typeface="Tahoma"/>
                <a:cs typeface="Tahoma"/>
              </a:rPr>
              <a:t>click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b="1" spc="-40" dirty="0">
                <a:solidFill>
                  <a:srgbClr val="292E3A"/>
                </a:solidFill>
                <a:latin typeface="Tahoma"/>
                <a:cs typeface="Tahoma"/>
              </a:rPr>
              <a:t>"Merge </a:t>
            </a:r>
            <a:r>
              <a:rPr sz="1500" b="1" spc="-42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292E3A"/>
                </a:solidFill>
                <a:latin typeface="Tahoma"/>
                <a:cs typeface="Tahoma"/>
              </a:rPr>
              <a:t>Cells"</a:t>
            </a:r>
            <a:r>
              <a:rPr sz="1500" b="1" spc="-2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292E3A"/>
                </a:solidFill>
                <a:latin typeface="Tahoma"/>
                <a:cs typeface="Tahoma"/>
              </a:rPr>
              <a:t>organize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5" dirty="0">
                <a:solidFill>
                  <a:srgbClr val="292E3A"/>
                </a:solidFill>
                <a:latin typeface="Tahoma"/>
                <a:cs typeface="Tahoma"/>
              </a:rPr>
              <a:t>your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292E3A"/>
                </a:solidFill>
                <a:latin typeface="Tahoma"/>
                <a:cs typeface="Tahoma"/>
              </a:rPr>
              <a:t>table</a:t>
            </a:r>
            <a:r>
              <a:rPr sz="1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20" dirty="0">
                <a:solidFill>
                  <a:srgbClr val="292E3A"/>
                </a:solidFill>
                <a:latin typeface="Tahoma"/>
                <a:cs typeface="Tahoma"/>
              </a:rPr>
              <a:t>according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30" dirty="0">
                <a:solidFill>
                  <a:srgbClr val="292E3A"/>
                </a:solidFill>
                <a:latin typeface="Tahoma"/>
                <a:cs typeface="Tahoma"/>
              </a:rPr>
              <a:t>to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-5" dirty="0">
                <a:solidFill>
                  <a:srgbClr val="292E3A"/>
                </a:solidFill>
                <a:latin typeface="Tahoma"/>
                <a:cs typeface="Tahoma"/>
              </a:rPr>
              <a:t>your</a:t>
            </a:r>
            <a:r>
              <a:rPr sz="150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1500" spc="15" dirty="0">
                <a:solidFill>
                  <a:srgbClr val="292E3A"/>
                </a:solidFill>
                <a:latin typeface="Tahoma"/>
                <a:cs typeface="Tahoma"/>
              </a:rPr>
              <a:t>needs!</a:t>
            </a:r>
            <a:endParaRPr sz="1500">
              <a:latin typeface="Tahoma"/>
              <a:cs typeface="Tahoma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" y="-32555"/>
            <a:ext cx="18317799" cy="103198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080" y="-2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377311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773113"/>
              <a:ext cx="18288000" cy="6514465"/>
            </a:xfrm>
            <a:custGeom>
              <a:avLst/>
              <a:gdLst/>
              <a:ahLst/>
              <a:cxnLst/>
              <a:rect l="l" t="t" r="r" b="b"/>
              <a:pathLst>
                <a:path w="18288000" h="6514465">
                  <a:moveTo>
                    <a:pt x="0" y="0"/>
                  </a:moveTo>
                  <a:lnTo>
                    <a:pt x="18288000" y="0"/>
                  </a:lnTo>
                  <a:lnTo>
                    <a:pt x="18288000" y="6513885"/>
                  </a:lnTo>
                  <a:lnTo>
                    <a:pt x="0" y="6513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45335"/>
              </p:ext>
            </p:extLst>
          </p:nvPr>
        </p:nvGraphicFramePr>
        <p:xfrm>
          <a:off x="3276600" y="4718827"/>
          <a:ext cx="13583488" cy="4913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0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637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6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8356">
                <a:tc>
                  <a:txBody>
                    <a:bodyPr/>
                    <a:lstStyle/>
                    <a:p>
                      <a:pPr marL="723265" indent="-571500">
                        <a:lnSpc>
                          <a:spcPts val="31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sz="3600" spc="20" dirty="0">
                          <a:solidFill>
                            <a:srgbClr val="292E3A"/>
                          </a:solidFill>
                          <a:latin typeface="Tahoma"/>
                          <a:cs typeface="Tahoma"/>
                        </a:rPr>
                        <a:t>History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ts val="3100"/>
                        </a:lnSpc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457200">
                        <a:lnSpc>
                          <a:spcPct val="100000"/>
                        </a:lnSpc>
                        <a:spcBef>
                          <a:spcPts val="5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dirty="0">
                          <a:latin typeface="Tahoma"/>
                          <a:cs typeface="Tahoma"/>
                        </a:rPr>
                        <a:t>Airport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698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6985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2585">
                <a:tc>
                  <a:txBody>
                    <a:bodyPr/>
                    <a:lstStyle/>
                    <a:p>
                      <a:pPr marL="723265" indent="-5715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dirty="0">
                          <a:latin typeface="Tahoma"/>
                          <a:cs typeface="Tahoma"/>
                        </a:rPr>
                        <a:t>Currency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4572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dirty="0">
                          <a:latin typeface="Tahoma"/>
                          <a:cs typeface="Tahoma"/>
                        </a:rPr>
                        <a:t>Nationals</a:t>
                      </a:r>
                      <a:r>
                        <a:rPr lang="en-US" sz="3600" baseline="0" dirty="0">
                          <a:latin typeface="Tahoma"/>
                          <a:cs typeface="Tahoma"/>
                        </a:rPr>
                        <a:t> of Iceland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2585">
                <a:tc>
                  <a:txBody>
                    <a:bodyPr/>
                    <a:lstStyle/>
                    <a:p>
                      <a:pPr marL="723265" indent="-5715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dirty="0">
                          <a:latin typeface="Tahoma"/>
                          <a:cs typeface="Tahoma"/>
                        </a:rPr>
                        <a:t>Culture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609600" indent="-4572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spc="45" dirty="0">
                          <a:solidFill>
                            <a:srgbClr val="292E3A"/>
                          </a:solidFill>
                          <a:latin typeface="Tahoma"/>
                          <a:cs typeface="Tahoma"/>
                        </a:rPr>
                        <a:t>Import</a:t>
                      </a:r>
                      <a:r>
                        <a:rPr lang="en-US" sz="3600" spc="45" baseline="0" dirty="0">
                          <a:solidFill>
                            <a:srgbClr val="292E3A"/>
                          </a:solidFill>
                          <a:latin typeface="Tahoma"/>
                          <a:cs typeface="Tahoma"/>
                        </a:rPr>
                        <a:t> &amp; Export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2585">
                <a:tc>
                  <a:txBody>
                    <a:bodyPr/>
                    <a:lstStyle/>
                    <a:p>
                      <a:pPr marL="723265" indent="-5715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spc="45" baseline="0" dirty="0">
                          <a:solidFill>
                            <a:srgbClr val="292E3A"/>
                          </a:solidFill>
                          <a:latin typeface="Tahoma"/>
                          <a:cs typeface="Tahoma"/>
                        </a:rPr>
                        <a:t>Food 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723900" indent="-5715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r>
                        <a:rPr lang="en-US" sz="3600" dirty="0">
                          <a:latin typeface="Tahoma"/>
                          <a:cs typeface="Tahoma"/>
                        </a:rPr>
                        <a:t>Tourist</a:t>
                      </a:r>
                      <a:r>
                        <a:rPr lang="en-US" sz="3600" baseline="0" dirty="0">
                          <a:latin typeface="Tahoma"/>
                          <a:cs typeface="Tahoma"/>
                        </a:rPr>
                        <a:t> place</a:t>
                      </a: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7466">
                <a:tc>
                  <a:txBody>
                    <a:bodyPr/>
                    <a:lstStyle/>
                    <a:p>
                      <a:pPr marL="723265" indent="-571500">
                        <a:lnSpc>
                          <a:spcPct val="100000"/>
                        </a:lnSpc>
                        <a:spcBef>
                          <a:spcPts val="1635"/>
                        </a:spcBef>
                        <a:buFont typeface="Wingdings" panose="05000000000000000000" pitchFamily="2" charset="2"/>
                        <a:buChar char="Ø"/>
                      </a:pPr>
                      <a:endParaRPr sz="3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ahoma"/>
                        <a:cs typeface="Tahoma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R="144780" algn="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endParaRPr sz="2600" dirty="0">
                        <a:latin typeface="Trebuchet MS"/>
                        <a:cs typeface="Trebuchet MS"/>
                      </a:endParaRPr>
                    </a:p>
                  </a:txBody>
                  <a:tcPr marL="0" marR="0" marT="207645" marB="0"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8463286" y="0"/>
            <a:ext cx="7788376" cy="10286998"/>
            <a:chOff x="8463286" y="0"/>
            <a:chExt cx="7788376" cy="10286998"/>
          </a:xfrm>
        </p:grpSpPr>
        <p:sp>
          <p:nvSpPr>
            <p:cNvPr id="7" name="object 7"/>
            <p:cNvSpPr/>
            <p:nvPr/>
          </p:nvSpPr>
          <p:spPr>
            <a:xfrm>
              <a:off x="9647028" y="4650104"/>
              <a:ext cx="6604634" cy="0"/>
            </a:xfrm>
            <a:custGeom>
              <a:avLst/>
              <a:gdLst/>
              <a:ahLst/>
              <a:cxnLst/>
              <a:rect l="l" t="t" r="r" b="b"/>
              <a:pathLst>
                <a:path w="6604634">
                  <a:moveTo>
                    <a:pt x="0" y="0"/>
                  </a:moveTo>
                  <a:lnTo>
                    <a:pt x="6604346" y="0"/>
                  </a:lnTo>
                </a:path>
              </a:pathLst>
            </a:custGeom>
            <a:ln w="9524">
              <a:solidFill>
                <a:srgbClr val="F4F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847" y="0"/>
              <a:ext cx="1168191" cy="4893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3286" y="9632404"/>
              <a:ext cx="1361313" cy="65459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412845" y="1369476"/>
            <a:ext cx="6460347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35" dirty="0">
                <a:solidFill>
                  <a:srgbClr val="FFFFFF"/>
                </a:solidFill>
              </a:rPr>
              <a:t>CONTENT</a:t>
            </a:r>
            <a:endParaRPr spc="235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2816" y="1184380"/>
            <a:ext cx="7476198" cy="74761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86421" y="2171700"/>
            <a:ext cx="4667250" cy="10897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3117850" algn="l"/>
              </a:tabLst>
            </a:pPr>
            <a:r>
              <a:rPr lang="en-US" spc="200" dirty="0">
                <a:solidFill>
                  <a:schemeClr val="tx1"/>
                </a:solidFill>
              </a:rPr>
              <a:t>ABOUT</a:t>
            </a:r>
            <a:endParaRPr spc="200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600" y="3716834"/>
            <a:ext cx="5424890" cy="34882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130">
              <a:lnSpc>
                <a:spcPct val="115199"/>
              </a:lnSpc>
              <a:spcBef>
                <a:spcPts val="100"/>
              </a:spcBef>
            </a:pPr>
            <a:endParaRPr lang="en-US" dirty="0"/>
          </a:p>
          <a:p>
            <a:pPr marL="469900" marR="24130" indent="-457200">
              <a:lnSpc>
                <a:spcPct val="1151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Iceland capital in Reykjavik</a:t>
            </a:r>
          </a:p>
          <a:p>
            <a:pPr marL="469900" marR="24130" indent="-457200">
              <a:lnSpc>
                <a:spcPct val="1151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dirty="0" err="1"/>
              <a:t>Airportcode</a:t>
            </a:r>
            <a:r>
              <a:rPr lang="en-US" sz="3200" dirty="0"/>
              <a:t>-</a:t>
            </a:r>
            <a:r>
              <a:rPr lang="en-US" sz="3200" dirty="0">
                <a:solidFill>
                  <a:srgbClr val="FF0000"/>
                </a:solidFill>
              </a:rPr>
              <a:t>RKV </a:t>
            </a:r>
          </a:p>
          <a:p>
            <a:pPr marL="469900" marR="24130" indent="-457200">
              <a:lnSpc>
                <a:spcPct val="1151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3200" dirty="0"/>
              <a:t>Iceland president </a:t>
            </a:r>
            <a:r>
              <a:rPr lang="en-US" sz="3200" dirty="0" err="1"/>
              <a:t>Guani</a:t>
            </a:r>
            <a:r>
              <a:rPr lang="en-US" sz="3200" dirty="0"/>
              <a:t> </a:t>
            </a:r>
            <a:r>
              <a:rPr lang="en-US" sz="3200" dirty="0" err="1"/>
              <a:t>Th.johannessan</a:t>
            </a:r>
            <a:endParaRPr lang="en-US" sz="3200" dirty="0"/>
          </a:p>
          <a:p>
            <a:pPr marL="469900" marR="24130" indent="-457200">
              <a:lnSpc>
                <a:spcPct val="1151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endParaRPr lang="en-US" dirty="0"/>
          </a:p>
          <a:p>
            <a:pPr marL="12700" marR="24130">
              <a:lnSpc>
                <a:spcPct val="115199"/>
              </a:lnSpc>
              <a:spcBef>
                <a:spcPts val="100"/>
              </a:spcBef>
            </a:pPr>
            <a:endParaRPr sz="320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58800" y="642458"/>
            <a:ext cx="4460240" cy="254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endParaRPr sz="1500" dirty="0">
              <a:latin typeface="Tahoma"/>
              <a:cs typeface="Tahoma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38818">
            <a:off x="9475832" y="1507904"/>
            <a:ext cx="6829152" cy="68291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08" y="1622344"/>
            <a:ext cx="9144000" cy="6600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0480" y="3429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2641" y="2557866"/>
            <a:ext cx="1576723" cy="157672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-17780"/>
            <a:ext cx="10108565" cy="10287000"/>
            <a:chOff x="0" y="0"/>
            <a:chExt cx="10108565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1376" y="6298870"/>
              <a:ext cx="1576723" cy="1576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9411335" cy="10287000"/>
            </a:xfrm>
            <a:custGeom>
              <a:avLst/>
              <a:gdLst/>
              <a:ahLst/>
              <a:cxnLst/>
              <a:rect l="l" t="t" r="r" b="b"/>
              <a:pathLst>
                <a:path w="9411335" h="10287000">
                  <a:moveTo>
                    <a:pt x="0" y="0"/>
                  </a:moveTo>
                  <a:lnTo>
                    <a:pt x="9411058" y="0"/>
                  </a:lnTo>
                  <a:lnTo>
                    <a:pt x="9411058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47082" y="6078154"/>
            <a:ext cx="3967479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55" dirty="0">
                <a:solidFill>
                  <a:srgbClr val="708BAB"/>
                </a:solidFill>
                <a:latin typeface="Arial"/>
                <a:cs typeface="Arial"/>
              </a:rPr>
              <a:t>Iceland first coins were 10 and 25 aurar pieces introduced in 1992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2142899"/>
            <a:ext cx="5765800" cy="1176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pc="545" dirty="0"/>
              <a:t>CURRENCY</a:t>
            </a:r>
            <a:endParaRPr spc="110" dirty="0">
              <a:solidFill>
                <a:srgbClr val="708BAB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0760" y="3758396"/>
            <a:ext cx="7061200" cy="5791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lang="en-US" sz="3200" spc="10" dirty="0">
                <a:solidFill>
                  <a:srgbClr val="292E3A"/>
                </a:solidFill>
                <a:latin typeface="Tahoma"/>
                <a:cs typeface="Tahoma"/>
              </a:rPr>
              <a:t>1 Icelandic krona = 0.60 Indian rupee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08017" y="2552136"/>
            <a:ext cx="424561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spc="45" dirty="0">
                <a:solidFill>
                  <a:srgbClr val="708BAB"/>
                </a:solidFill>
                <a:latin typeface="Arial"/>
                <a:cs typeface="Arial"/>
              </a:rPr>
              <a:t>The name krona come from the Latin word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16000" y="8961754"/>
            <a:ext cx="1656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Tahoma"/>
              <a:cs typeface="Tahom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5" y="5083349"/>
            <a:ext cx="7726966" cy="44792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70723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905000" y="1662256"/>
            <a:ext cx="7454723" cy="25047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z="7000" b="1" spc="400" dirty="0">
                <a:solidFill>
                  <a:srgbClr val="292E3A"/>
                </a:solidFill>
                <a:latin typeface="Arial"/>
                <a:cs typeface="Arial"/>
              </a:rPr>
              <a:t>CULTURE</a:t>
            </a:r>
            <a:endParaRPr sz="7000" dirty="0">
              <a:latin typeface="Arial"/>
              <a:cs typeface="Arial"/>
            </a:endParaRPr>
          </a:p>
          <a:p>
            <a:pPr marL="12700" marR="5080">
              <a:lnSpc>
                <a:spcPct val="115199"/>
              </a:lnSpc>
              <a:spcBef>
                <a:spcPts val="2215"/>
              </a:spcBef>
            </a:pPr>
            <a:r>
              <a:rPr lang="en-US" sz="3200" dirty="0"/>
              <a:t>Icelanders have a strong culture of food, literature and the arts</a:t>
            </a:r>
            <a:r>
              <a:rPr sz="3200" spc="75" dirty="0">
                <a:solidFill>
                  <a:srgbClr val="292E3A"/>
                </a:solidFill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344400" y="1410111"/>
            <a:ext cx="4960583" cy="1170833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 marL="12700">
              <a:spcBef>
                <a:spcPts val="2410"/>
              </a:spcBef>
            </a:pPr>
            <a:br>
              <a:rPr lang="en-US" sz="2800" b="0" dirty="0">
                <a:latin typeface="Tahoma"/>
                <a:cs typeface="Tahoma"/>
              </a:rPr>
            </a:br>
            <a:endParaRPr sz="280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143500"/>
            <a:ext cx="6961649" cy="45482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953" y="5143498"/>
            <a:ext cx="6961649" cy="45482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332" y="274288"/>
            <a:ext cx="6961648" cy="46474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12" y="0"/>
            <a:ext cx="18265773" cy="2857500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317947" y="882650"/>
            <a:ext cx="575818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pc="400" dirty="0">
                <a:solidFill>
                  <a:srgbClr val="FFFFFF"/>
                </a:solidFill>
              </a:rPr>
              <a:t>FOODS</a:t>
            </a:r>
            <a:endParaRPr spc="235" dirty="0">
              <a:solidFill>
                <a:srgbClr val="FFFFFF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981570" y="5127120"/>
            <a:ext cx="6286500" cy="713105"/>
          </a:xfrm>
          <a:custGeom>
            <a:avLst/>
            <a:gdLst/>
            <a:ahLst/>
            <a:cxnLst/>
            <a:rect l="l" t="t" r="r" b="b"/>
            <a:pathLst>
              <a:path w="6286500" h="713104">
                <a:moveTo>
                  <a:pt x="5930914" y="712689"/>
                </a:moveTo>
                <a:lnTo>
                  <a:pt x="356340" y="712689"/>
                </a:lnTo>
                <a:lnTo>
                  <a:pt x="309505" y="709599"/>
                </a:lnTo>
                <a:lnTo>
                  <a:pt x="263865" y="700481"/>
                </a:lnTo>
                <a:lnTo>
                  <a:pt x="219977" y="685565"/>
                </a:lnTo>
                <a:lnTo>
                  <a:pt x="178396" y="665079"/>
                </a:lnTo>
                <a:lnTo>
                  <a:pt x="139676" y="639254"/>
                </a:lnTo>
                <a:lnTo>
                  <a:pt x="104371" y="608318"/>
                </a:lnTo>
                <a:lnTo>
                  <a:pt x="73435" y="573013"/>
                </a:lnTo>
                <a:lnTo>
                  <a:pt x="47610" y="534293"/>
                </a:lnTo>
                <a:lnTo>
                  <a:pt x="27125" y="492712"/>
                </a:lnTo>
                <a:lnTo>
                  <a:pt x="12208" y="448824"/>
                </a:lnTo>
                <a:lnTo>
                  <a:pt x="3090" y="403184"/>
                </a:lnTo>
                <a:lnTo>
                  <a:pt x="0" y="356345"/>
                </a:lnTo>
                <a:lnTo>
                  <a:pt x="3090" y="309505"/>
                </a:lnTo>
                <a:lnTo>
                  <a:pt x="12208" y="263865"/>
                </a:lnTo>
                <a:lnTo>
                  <a:pt x="27125" y="219977"/>
                </a:lnTo>
                <a:lnTo>
                  <a:pt x="47610" y="178396"/>
                </a:lnTo>
                <a:lnTo>
                  <a:pt x="73435" y="139676"/>
                </a:lnTo>
                <a:lnTo>
                  <a:pt x="104371" y="104370"/>
                </a:lnTo>
                <a:lnTo>
                  <a:pt x="139676" y="73435"/>
                </a:lnTo>
                <a:lnTo>
                  <a:pt x="178396" y="47610"/>
                </a:lnTo>
                <a:lnTo>
                  <a:pt x="219977" y="27125"/>
                </a:lnTo>
                <a:lnTo>
                  <a:pt x="263865" y="12208"/>
                </a:lnTo>
                <a:lnTo>
                  <a:pt x="309505" y="3090"/>
                </a:lnTo>
                <a:lnTo>
                  <a:pt x="356345" y="0"/>
                </a:lnTo>
                <a:lnTo>
                  <a:pt x="5930909" y="0"/>
                </a:lnTo>
                <a:lnTo>
                  <a:pt x="5977748" y="3090"/>
                </a:lnTo>
                <a:lnTo>
                  <a:pt x="6023388" y="12208"/>
                </a:lnTo>
                <a:lnTo>
                  <a:pt x="6067276" y="27125"/>
                </a:lnTo>
                <a:lnTo>
                  <a:pt x="6108856" y="47610"/>
                </a:lnTo>
                <a:lnTo>
                  <a:pt x="6147576" y="73435"/>
                </a:lnTo>
                <a:lnTo>
                  <a:pt x="6182882" y="104370"/>
                </a:lnTo>
                <a:lnTo>
                  <a:pt x="6213818" y="139676"/>
                </a:lnTo>
                <a:lnTo>
                  <a:pt x="6239643" y="178396"/>
                </a:lnTo>
                <a:lnTo>
                  <a:pt x="6260129" y="219977"/>
                </a:lnTo>
                <a:lnTo>
                  <a:pt x="6275045" y="263865"/>
                </a:lnTo>
                <a:lnTo>
                  <a:pt x="6284164" y="309505"/>
                </a:lnTo>
                <a:lnTo>
                  <a:pt x="6286149" y="339595"/>
                </a:lnTo>
                <a:lnTo>
                  <a:pt x="6286149" y="373094"/>
                </a:lnTo>
                <a:lnTo>
                  <a:pt x="6275045" y="448824"/>
                </a:lnTo>
                <a:lnTo>
                  <a:pt x="6260129" y="492712"/>
                </a:lnTo>
                <a:lnTo>
                  <a:pt x="6239643" y="534293"/>
                </a:lnTo>
                <a:lnTo>
                  <a:pt x="6213818" y="573013"/>
                </a:lnTo>
                <a:lnTo>
                  <a:pt x="6182882" y="608318"/>
                </a:lnTo>
                <a:lnTo>
                  <a:pt x="6147576" y="639254"/>
                </a:lnTo>
                <a:lnTo>
                  <a:pt x="6108856" y="665079"/>
                </a:lnTo>
                <a:lnTo>
                  <a:pt x="6067276" y="685565"/>
                </a:lnTo>
                <a:lnTo>
                  <a:pt x="6023388" y="700481"/>
                </a:lnTo>
                <a:lnTo>
                  <a:pt x="5977748" y="709599"/>
                </a:lnTo>
                <a:lnTo>
                  <a:pt x="5930914" y="71268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076127" y="5228815"/>
            <a:ext cx="20980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80" dirty="0">
                <a:solidFill>
                  <a:srgbClr val="708BAB"/>
                </a:solidFill>
                <a:latin typeface="Trebuchet MS"/>
                <a:cs typeface="Trebuchet MS"/>
              </a:rPr>
              <a:t>10</a:t>
            </a:r>
            <a:r>
              <a:rPr sz="3000" b="1" spc="-135" dirty="0">
                <a:solidFill>
                  <a:srgbClr val="708BAB"/>
                </a:solidFill>
                <a:latin typeface="Trebuchet MS"/>
                <a:cs typeface="Trebuchet MS"/>
              </a:rPr>
              <a:t> </a:t>
            </a:r>
            <a:r>
              <a:rPr sz="3000" b="1" spc="170" dirty="0">
                <a:solidFill>
                  <a:srgbClr val="708BAB"/>
                </a:solidFill>
                <a:latin typeface="Trebuchet MS"/>
                <a:cs typeface="Trebuchet MS"/>
              </a:rPr>
              <a:t>BILLION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981570" y="6841055"/>
            <a:ext cx="6286500" cy="708025"/>
          </a:xfrm>
          <a:custGeom>
            <a:avLst/>
            <a:gdLst/>
            <a:ahLst/>
            <a:cxnLst/>
            <a:rect l="l" t="t" r="r" b="b"/>
            <a:pathLst>
              <a:path w="6286500" h="708025">
                <a:moveTo>
                  <a:pt x="5933254" y="707999"/>
                </a:moveTo>
                <a:lnTo>
                  <a:pt x="353999" y="707999"/>
                </a:lnTo>
                <a:lnTo>
                  <a:pt x="307468" y="704929"/>
                </a:lnTo>
                <a:lnTo>
                  <a:pt x="262128" y="695871"/>
                </a:lnTo>
                <a:lnTo>
                  <a:pt x="218529" y="681052"/>
                </a:lnTo>
                <a:lnTo>
                  <a:pt x="177222" y="660702"/>
                </a:lnTo>
                <a:lnTo>
                  <a:pt x="138757" y="635046"/>
                </a:lnTo>
                <a:lnTo>
                  <a:pt x="103684" y="604315"/>
                </a:lnTo>
                <a:lnTo>
                  <a:pt x="72952" y="569241"/>
                </a:lnTo>
                <a:lnTo>
                  <a:pt x="47297" y="530776"/>
                </a:lnTo>
                <a:lnTo>
                  <a:pt x="26946" y="489469"/>
                </a:lnTo>
                <a:lnTo>
                  <a:pt x="12128" y="445870"/>
                </a:lnTo>
                <a:lnTo>
                  <a:pt x="3070" y="400530"/>
                </a:lnTo>
                <a:lnTo>
                  <a:pt x="0" y="353999"/>
                </a:lnTo>
                <a:lnTo>
                  <a:pt x="3070" y="307468"/>
                </a:lnTo>
                <a:lnTo>
                  <a:pt x="12128" y="262128"/>
                </a:lnTo>
                <a:lnTo>
                  <a:pt x="26946" y="218529"/>
                </a:lnTo>
                <a:lnTo>
                  <a:pt x="47297" y="177222"/>
                </a:lnTo>
                <a:lnTo>
                  <a:pt x="72952" y="138757"/>
                </a:lnTo>
                <a:lnTo>
                  <a:pt x="103684" y="103684"/>
                </a:lnTo>
                <a:lnTo>
                  <a:pt x="138757" y="72952"/>
                </a:lnTo>
                <a:lnTo>
                  <a:pt x="177222" y="47297"/>
                </a:lnTo>
                <a:lnTo>
                  <a:pt x="218529" y="26946"/>
                </a:lnTo>
                <a:lnTo>
                  <a:pt x="262128" y="12128"/>
                </a:lnTo>
                <a:lnTo>
                  <a:pt x="307468" y="3070"/>
                </a:lnTo>
                <a:lnTo>
                  <a:pt x="353999" y="0"/>
                </a:lnTo>
                <a:lnTo>
                  <a:pt x="5933255" y="0"/>
                </a:lnTo>
                <a:lnTo>
                  <a:pt x="5979786" y="3070"/>
                </a:lnTo>
                <a:lnTo>
                  <a:pt x="6025126" y="12128"/>
                </a:lnTo>
                <a:lnTo>
                  <a:pt x="6068724" y="26946"/>
                </a:lnTo>
                <a:lnTo>
                  <a:pt x="6110031" y="47297"/>
                </a:lnTo>
                <a:lnTo>
                  <a:pt x="6148497" y="72952"/>
                </a:lnTo>
                <a:lnTo>
                  <a:pt x="6183570" y="103684"/>
                </a:lnTo>
                <a:lnTo>
                  <a:pt x="6214302" y="138757"/>
                </a:lnTo>
                <a:lnTo>
                  <a:pt x="6239957" y="177222"/>
                </a:lnTo>
                <a:lnTo>
                  <a:pt x="6260307" y="218529"/>
                </a:lnTo>
                <a:lnTo>
                  <a:pt x="6275126" y="262128"/>
                </a:lnTo>
                <a:lnTo>
                  <a:pt x="6284184" y="307468"/>
                </a:lnTo>
                <a:lnTo>
                  <a:pt x="6286260" y="338938"/>
                </a:lnTo>
                <a:lnTo>
                  <a:pt x="6286260" y="369060"/>
                </a:lnTo>
                <a:lnTo>
                  <a:pt x="6275126" y="445870"/>
                </a:lnTo>
                <a:lnTo>
                  <a:pt x="6260307" y="489469"/>
                </a:lnTo>
                <a:lnTo>
                  <a:pt x="6239957" y="530776"/>
                </a:lnTo>
                <a:lnTo>
                  <a:pt x="6214302" y="569241"/>
                </a:lnTo>
                <a:lnTo>
                  <a:pt x="6183570" y="604315"/>
                </a:lnTo>
                <a:lnTo>
                  <a:pt x="6148497" y="635046"/>
                </a:lnTo>
                <a:lnTo>
                  <a:pt x="6110031" y="660702"/>
                </a:lnTo>
                <a:lnTo>
                  <a:pt x="6068724" y="681052"/>
                </a:lnTo>
                <a:lnTo>
                  <a:pt x="6025126" y="695871"/>
                </a:lnTo>
                <a:lnTo>
                  <a:pt x="5979786" y="704929"/>
                </a:lnTo>
                <a:lnTo>
                  <a:pt x="5933254" y="707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3182986" y="6942750"/>
            <a:ext cx="18846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75" dirty="0">
                <a:solidFill>
                  <a:srgbClr val="708BAB"/>
                </a:solidFill>
                <a:latin typeface="Trebuchet MS"/>
                <a:cs typeface="Trebuchet MS"/>
              </a:rPr>
              <a:t>5</a:t>
            </a:r>
            <a:r>
              <a:rPr sz="3000" b="1" spc="-140" dirty="0">
                <a:solidFill>
                  <a:srgbClr val="708BAB"/>
                </a:solidFill>
                <a:latin typeface="Trebuchet MS"/>
                <a:cs typeface="Trebuchet MS"/>
              </a:rPr>
              <a:t> </a:t>
            </a:r>
            <a:r>
              <a:rPr sz="3000" b="1" spc="170" dirty="0">
                <a:solidFill>
                  <a:srgbClr val="708BAB"/>
                </a:solidFill>
                <a:latin typeface="Trebuchet MS"/>
                <a:cs typeface="Trebuchet MS"/>
              </a:rPr>
              <a:t>BILLION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81570" y="8550299"/>
            <a:ext cx="6286500" cy="708025"/>
          </a:xfrm>
          <a:custGeom>
            <a:avLst/>
            <a:gdLst/>
            <a:ahLst/>
            <a:cxnLst/>
            <a:rect l="l" t="t" r="r" b="b"/>
            <a:pathLst>
              <a:path w="6286500" h="708025">
                <a:moveTo>
                  <a:pt x="5933262" y="707999"/>
                </a:moveTo>
                <a:lnTo>
                  <a:pt x="353992" y="707999"/>
                </a:lnTo>
                <a:lnTo>
                  <a:pt x="307468" y="704929"/>
                </a:lnTo>
                <a:lnTo>
                  <a:pt x="262128" y="695871"/>
                </a:lnTo>
                <a:lnTo>
                  <a:pt x="218529" y="681053"/>
                </a:lnTo>
                <a:lnTo>
                  <a:pt x="177222" y="660702"/>
                </a:lnTo>
                <a:lnTo>
                  <a:pt x="138757" y="635046"/>
                </a:lnTo>
                <a:lnTo>
                  <a:pt x="103684" y="604315"/>
                </a:lnTo>
                <a:lnTo>
                  <a:pt x="72952" y="569241"/>
                </a:lnTo>
                <a:lnTo>
                  <a:pt x="47297" y="530776"/>
                </a:lnTo>
                <a:lnTo>
                  <a:pt x="26946" y="489469"/>
                </a:lnTo>
                <a:lnTo>
                  <a:pt x="12128" y="445870"/>
                </a:lnTo>
                <a:lnTo>
                  <a:pt x="3070" y="400530"/>
                </a:lnTo>
                <a:lnTo>
                  <a:pt x="0" y="353999"/>
                </a:lnTo>
                <a:lnTo>
                  <a:pt x="3070" y="307468"/>
                </a:lnTo>
                <a:lnTo>
                  <a:pt x="12128" y="262128"/>
                </a:lnTo>
                <a:lnTo>
                  <a:pt x="26946" y="218529"/>
                </a:lnTo>
                <a:lnTo>
                  <a:pt x="47297" y="177222"/>
                </a:lnTo>
                <a:lnTo>
                  <a:pt x="72952" y="138757"/>
                </a:lnTo>
                <a:lnTo>
                  <a:pt x="103684" y="103683"/>
                </a:lnTo>
                <a:lnTo>
                  <a:pt x="138757" y="72952"/>
                </a:lnTo>
                <a:lnTo>
                  <a:pt x="177222" y="47297"/>
                </a:lnTo>
                <a:lnTo>
                  <a:pt x="218529" y="26946"/>
                </a:lnTo>
                <a:lnTo>
                  <a:pt x="262128" y="12128"/>
                </a:lnTo>
                <a:lnTo>
                  <a:pt x="307468" y="3070"/>
                </a:lnTo>
                <a:lnTo>
                  <a:pt x="353999" y="0"/>
                </a:lnTo>
                <a:lnTo>
                  <a:pt x="5933254" y="0"/>
                </a:lnTo>
                <a:lnTo>
                  <a:pt x="5979786" y="3070"/>
                </a:lnTo>
                <a:lnTo>
                  <a:pt x="6025126" y="12128"/>
                </a:lnTo>
                <a:lnTo>
                  <a:pt x="6068724" y="26946"/>
                </a:lnTo>
                <a:lnTo>
                  <a:pt x="6110031" y="47297"/>
                </a:lnTo>
                <a:lnTo>
                  <a:pt x="6148497" y="72952"/>
                </a:lnTo>
                <a:lnTo>
                  <a:pt x="6183570" y="103683"/>
                </a:lnTo>
                <a:lnTo>
                  <a:pt x="6214302" y="138757"/>
                </a:lnTo>
                <a:lnTo>
                  <a:pt x="6239957" y="177222"/>
                </a:lnTo>
                <a:lnTo>
                  <a:pt x="6260307" y="218529"/>
                </a:lnTo>
                <a:lnTo>
                  <a:pt x="6275126" y="262128"/>
                </a:lnTo>
                <a:lnTo>
                  <a:pt x="6284184" y="307468"/>
                </a:lnTo>
                <a:lnTo>
                  <a:pt x="6286260" y="338938"/>
                </a:lnTo>
                <a:lnTo>
                  <a:pt x="6286260" y="369060"/>
                </a:lnTo>
                <a:lnTo>
                  <a:pt x="6275126" y="445870"/>
                </a:lnTo>
                <a:lnTo>
                  <a:pt x="6260307" y="489469"/>
                </a:lnTo>
                <a:lnTo>
                  <a:pt x="6239957" y="530776"/>
                </a:lnTo>
                <a:lnTo>
                  <a:pt x="6214302" y="569241"/>
                </a:lnTo>
                <a:lnTo>
                  <a:pt x="6183570" y="604315"/>
                </a:lnTo>
                <a:lnTo>
                  <a:pt x="6148497" y="635046"/>
                </a:lnTo>
                <a:lnTo>
                  <a:pt x="6110031" y="660702"/>
                </a:lnTo>
                <a:lnTo>
                  <a:pt x="6068724" y="681053"/>
                </a:lnTo>
                <a:lnTo>
                  <a:pt x="6025126" y="695871"/>
                </a:lnTo>
                <a:lnTo>
                  <a:pt x="5979786" y="704929"/>
                </a:lnTo>
                <a:lnTo>
                  <a:pt x="5933262" y="7079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977909" y="8257122"/>
            <a:ext cx="269240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40" dirty="0">
                <a:solidFill>
                  <a:srgbClr val="7030A0"/>
                </a:solidFill>
                <a:latin typeface="Tahoma"/>
                <a:cs typeface="Tahoma"/>
              </a:rPr>
              <a:t> </a:t>
            </a:r>
            <a:r>
              <a:rPr lang="en-US" sz="4400" b="1" spc="25" dirty="0">
                <a:solidFill>
                  <a:srgbClr val="7030A0"/>
                </a:solidFill>
                <a:latin typeface="Tahoma"/>
                <a:cs typeface="Tahoma"/>
              </a:rPr>
              <a:t>Hot dogs</a:t>
            </a:r>
            <a:endParaRPr sz="4400" b="1" dirty="0">
              <a:solidFill>
                <a:srgbClr val="7030A0"/>
              </a:solidFill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54272" y="8214379"/>
            <a:ext cx="429323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50" dirty="0">
                <a:solidFill>
                  <a:srgbClr val="7030A0"/>
                </a:solidFill>
                <a:latin typeface="Tahoma"/>
                <a:cs typeface="Tahoma"/>
              </a:rPr>
              <a:t>Lamp</a:t>
            </a:r>
            <a:endParaRPr sz="4400" b="1" dirty="0">
              <a:solidFill>
                <a:srgbClr val="7030A0"/>
              </a:solidFill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29910" y="8214379"/>
            <a:ext cx="385699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400" b="1" spc="10" dirty="0" err="1">
                <a:solidFill>
                  <a:srgbClr val="7030A0"/>
                </a:solidFill>
                <a:latin typeface="Tahoma"/>
                <a:cs typeface="Tahoma"/>
              </a:rPr>
              <a:t>Skyr</a:t>
            </a:r>
            <a:endParaRPr sz="4400" b="1" dirty="0">
              <a:solidFill>
                <a:srgbClr val="7030A0"/>
              </a:solidFill>
              <a:latin typeface="Tahoma"/>
              <a:cs typeface="Tahoma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40" y="4961123"/>
            <a:ext cx="4653116" cy="308036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31" y="5017837"/>
            <a:ext cx="4477194" cy="29847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530" y="5017837"/>
            <a:ext cx="4295159" cy="2861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823538" y="5608622"/>
            <a:ext cx="5283200" cy="458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800" spc="5" dirty="0">
                <a:solidFill>
                  <a:srgbClr val="292E3A"/>
                </a:solidFill>
                <a:latin typeface="Tahoma"/>
                <a:cs typeface="Tahoma"/>
              </a:rPr>
              <a:t>Keflavik Airport 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3538" y="6358846"/>
            <a:ext cx="5526405" cy="458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800" spc="50" dirty="0">
                <a:solidFill>
                  <a:srgbClr val="292E3A"/>
                </a:solidFill>
                <a:latin typeface="Tahoma"/>
                <a:cs typeface="Tahoma"/>
              </a:rPr>
              <a:t>Reykjavik Airport 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9558" y="6993032"/>
            <a:ext cx="4982845" cy="4582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5399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800" spc="50" dirty="0" err="1">
                <a:solidFill>
                  <a:srgbClr val="292E3A"/>
                </a:solidFill>
                <a:latin typeface="Tahoma"/>
                <a:cs typeface="Tahoma"/>
              </a:rPr>
              <a:t>Akureyri</a:t>
            </a:r>
            <a:r>
              <a:rPr lang="en-US" sz="2800" spc="50" dirty="0">
                <a:solidFill>
                  <a:srgbClr val="292E3A"/>
                </a:solidFill>
                <a:latin typeface="Tahoma"/>
                <a:cs typeface="Tahoma"/>
              </a:rPr>
              <a:t> Airport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50290" y="1600310"/>
            <a:ext cx="53282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pc="400" dirty="0">
                <a:solidFill>
                  <a:srgbClr val="FF0000"/>
                </a:solidFill>
              </a:rPr>
              <a:t>AIRPORT</a:t>
            </a:r>
            <a:endParaRPr spc="590" dirty="0">
              <a:solidFill>
                <a:srgbClr val="FF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290" y="3174165"/>
            <a:ext cx="5293995" cy="10881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lang="en-US" sz="3200" spc="10" dirty="0">
                <a:solidFill>
                  <a:srgbClr val="292E3A"/>
                </a:solidFill>
                <a:latin typeface="Tahoma"/>
                <a:cs typeface="Tahoma"/>
              </a:rPr>
              <a:t>In Iceland you can find 464 authorized airports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56988" y="8478989"/>
            <a:ext cx="1683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r>
              <a:rPr sz="32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Billion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9395" y="4715550"/>
            <a:ext cx="686474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5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Four international Airport</a:t>
            </a:r>
            <a:endParaRPr sz="4000" dirty="0">
              <a:solidFill>
                <a:schemeClr val="tx2">
                  <a:lumMod val="60000"/>
                  <a:lumOff val="40000"/>
                </a:schemeClr>
              </a:solidFill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98575" y="9563100"/>
            <a:ext cx="14547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32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Tahoma"/>
                <a:cs typeface="Tahoma"/>
              </a:rPr>
              <a:t>Billion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9558" y="7743256"/>
            <a:ext cx="49676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800" spc="80" dirty="0" err="1">
                <a:solidFill>
                  <a:srgbClr val="292E3A"/>
                </a:solidFill>
                <a:latin typeface="Tahoma"/>
                <a:cs typeface="Tahoma"/>
              </a:rPr>
              <a:t>Egilsstadir</a:t>
            </a:r>
            <a:r>
              <a:rPr lang="en-US" sz="2800" spc="80" dirty="0">
                <a:solidFill>
                  <a:srgbClr val="292E3A"/>
                </a:solidFill>
                <a:latin typeface="Tahoma"/>
                <a:cs typeface="Tahoma"/>
              </a:rPr>
              <a:t> Airport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1720776"/>
            <a:ext cx="5327910" cy="34227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25" y="1718237"/>
            <a:ext cx="5140734" cy="34252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67" y="6030024"/>
            <a:ext cx="5093657" cy="34252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504" y="6030024"/>
            <a:ext cx="5184806" cy="3422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32962" y="1302406"/>
            <a:ext cx="12997349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264" algn="l"/>
              </a:tabLst>
            </a:pPr>
            <a:r>
              <a:rPr lang="en-US" sz="8800" spc="400" dirty="0">
                <a:solidFill>
                  <a:schemeClr val="tx2">
                    <a:lumMod val="75000"/>
                  </a:schemeClr>
                </a:solidFill>
              </a:rPr>
              <a:t>Nationals of Iceland</a:t>
            </a:r>
            <a:endParaRPr sz="8800" spc="225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790" y="6650039"/>
            <a:ext cx="3324225" cy="426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lang="en-US" sz="2600" b="1" dirty="0">
                <a:latin typeface="Tahoma"/>
                <a:cs typeface="Tahoma"/>
              </a:rPr>
              <a:t>Gyrfalcon</a:t>
            </a:r>
            <a:endParaRPr sz="2600" b="1" dirty="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695" y="6650040"/>
            <a:ext cx="3324225" cy="426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lang="en-US" sz="2600" b="1" spc="-15" dirty="0">
                <a:solidFill>
                  <a:srgbClr val="292E3A"/>
                </a:solidFill>
                <a:latin typeface="Tahoma"/>
                <a:cs typeface="Tahoma"/>
              </a:rPr>
              <a:t>Downy </a:t>
            </a:r>
            <a:r>
              <a:rPr lang="en-US" sz="2600" b="1" spc="-15" dirty="0" err="1">
                <a:solidFill>
                  <a:srgbClr val="292E3A"/>
                </a:solidFill>
                <a:latin typeface="Tahoma"/>
                <a:cs typeface="Tahoma"/>
              </a:rPr>
              <a:t>brich</a:t>
            </a:r>
            <a:r>
              <a:rPr lang="en-US" sz="2600" b="1" spc="-15" dirty="0">
                <a:solidFill>
                  <a:srgbClr val="292E3A"/>
                </a:solidFill>
                <a:latin typeface="Tahoma"/>
                <a:cs typeface="Tahoma"/>
              </a:rPr>
              <a:t> tree</a:t>
            </a:r>
            <a:endParaRPr sz="2600" b="1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05210" y="4881376"/>
            <a:ext cx="9588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36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10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41259" y="6650040"/>
            <a:ext cx="3324225" cy="426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lang="en-US" sz="2600" b="1" spc="-15" dirty="0">
                <a:solidFill>
                  <a:srgbClr val="292E3A"/>
                </a:solidFill>
                <a:latin typeface="Tahoma"/>
                <a:cs typeface="Tahoma"/>
              </a:rPr>
              <a:t>Mountain </a:t>
            </a:r>
            <a:r>
              <a:rPr lang="en-US" sz="2600" b="1" spc="-15" dirty="0" err="1">
                <a:solidFill>
                  <a:srgbClr val="292E3A"/>
                </a:solidFill>
                <a:latin typeface="Tahoma"/>
                <a:cs typeface="Tahoma"/>
              </a:rPr>
              <a:t>Avens</a:t>
            </a:r>
            <a:endParaRPr sz="2600" b="1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06510" y="4881376"/>
            <a:ext cx="9937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36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38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59823" y="6650040"/>
            <a:ext cx="3324225" cy="4263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lang="en-US" sz="2600" b="1" spc="-15" dirty="0">
                <a:solidFill>
                  <a:srgbClr val="292E3A"/>
                </a:solidFill>
                <a:latin typeface="Tahoma"/>
                <a:cs typeface="Tahoma"/>
              </a:rPr>
              <a:t>Hand Ball</a:t>
            </a:r>
            <a:endParaRPr sz="2600" b="1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837723" y="4881376"/>
            <a:ext cx="9683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36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3000" b="1" spc="9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3000" b="1" spc="18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9125918"/>
            <a:ext cx="18287365" cy="1161415"/>
          </a:xfrm>
          <a:custGeom>
            <a:avLst/>
            <a:gdLst/>
            <a:ahLst/>
            <a:cxnLst/>
            <a:rect l="l" t="t" r="r" b="b"/>
            <a:pathLst>
              <a:path w="18287365" h="1161415">
                <a:moveTo>
                  <a:pt x="18287026" y="1161081"/>
                </a:moveTo>
                <a:lnTo>
                  <a:pt x="0" y="1161081"/>
                </a:lnTo>
                <a:lnTo>
                  <a:pt x="0" y="0"/>
                </a:lnTo>
                <a:lnTo>
                  <a:pt x="18287026" y="0"/>
                </a:lnTo>
                <a:lnTo>
                  <a:pt x="18287026" y="116108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8" y="3614657"/>
            <a:ext cx="3756935" cy="28177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45" y="3644044"/>
            <a:ext cx="4209072" cy="2817701"/>
          </a:xfrm>
          <a:prstGeom prst="rect">
            <a:avLst/>
          </a:prstGeom>
        </p:spPr>
      </p:pic>
      <p:sp>
        <p:nvSpPr>
          <p:cNvPr id="32" name="AutoShape 2" descr="Handball rules: Know how to play the ga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823" y="3726793"/>
            <a:ext cx="4140976" cy="27589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449" y="3663648"/>
            <a:ext cx="3242594" cy="282207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" y="8966857"/>
            <a:ext cx="18282285" cy="12922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7873" y="0"/>
            <a:ext cx="7298706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238" y="1992792"/>
            <a:ext cx="8193162" cy="3503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100"/>
              </a:spcBef>
            </a:pPr>
            <a:r>
              <a:rPr lang="en-US" spc="530" dirty="0">
                <a:solidFill>
                  <a:srgbClr val="FFFFFF"/>
                </a:solidFill>
                <a:latin typeface="Trebuchet MS"/>
                <a:cs typeface="Trebuchet MS"/>
              </a:rPr>
              <a:t>Import </a:t>
            </a:r>
            <a:br>
              <a:rPr lang="en-US" spc="53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pc="530" dirty="0">
                <a:solidFill>
                  <a:srgbClr val="FFFFFF"/>
                </a:solidFill>
                <a:latin typeface="Trebuchet MS"/>
                <a:cs typeface="Trebuchet MS"/>
              </a:rPr>
              <a:t>   &amp;</a:t>
            </a:r>
            <a:br>
              <a:rPr lang="en-US" spc="530" dirty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pc="530" dirty="0">
                <a:solidFill>
                  <a:srgbClr val="FFFFFF"/>
                </a:solidFill>
                <a:latin typeface="Trebuchet MS"/>
                <a:cs typeface="Trebuchet MS"/>
              </a:rPr>
              <a:t>Export</a:t>
            </a:r>
            <a:endParaRPr spc="27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6593480"/>
            <a:ext cx="4521200" cy="52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endParaRPr sz="32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79374" y="829846"/>
            <a:ext cx="3396615" cy="699550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lang="en-US" sz="3000" b="1" spc="190" dirty="0">
                <a:solidFill>
                  <a:srgbClr val="292E3A"/>
                </a:solidFill>
                <a:latin typeface="Trebuchet MS"/>
                <a:cs typeface="Trebuchet MS"/>
              </a:rPr>
              <a:t>Helicopter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79290" y="791738"/>
            <a:ext cx="3798738" cy="655308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lang="en-US" sz="3000" b="1" spc="45" dirty="0">
                <a:solidFill>
                  <a:srgbClr val="292E3A"/>
                </a:solidFill>
                <a:latin typeface="Trebuchet MS"/>
                <a:cs typeface="Trebuchet MS"/>
              </a:rPr>
              <a:t>Corban Electronics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15400" y="5938172"/>
            <a:ext cx="3029565" cy="655308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lang="en-US" sz="3000" b="1" spc="15" dirty="0">
                <a:solidFill>
                  <a:srgbClr val="292E3A"/>
                </a:solidFill>
                <a:latin typeface="Trebuchet MS"/>
                <a:cs typeface="Trebuchet MS"/>
              </a:rPr>
              <a:t>Raw </a:t>
            </a:r>
            <a:r>
              <a:rPr lang="en-US" sz="3000" b="1" spc="15" dirty="0" err="1">
                <a:solidFill>
                  <a:srgbClr val="292E3A"/>
                </a:solidFill>
                <a:latin typeface="Trebuchet MS"/>
                <a:cs typeface="Trebuchet MS"/>
              </a:rPr>
              <a:t>Aluminium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130412" y="6077067"/>
            <a:ext cx="2814320" cy="1788951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lang="en-US" sz="3000" b="1" spc="170" dirty="0">
                <a:solidFill>
                  <a:srgbClr val="292E3A"/>
                </a:solidFill>
                <a:latin typeface="Trebuchet MS"/>
                <a:cs typeface="Tahoma"/>
              </a:rPr>
              <a:t>Fish Fillet</a:t>
            </a:r>
            <a:endParaRPr sz="26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89"/>
              </a:spcBef>
            </a:pPr>
            <a:endParaRPr sz="26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004" y="6123400"/>
            <a:ext cx="6247192" cy="1120820"/>
          </a:xfrm>
          <a:prstGeom prst="rect">
            <a:avLst/>
          </a:prstGeom>
        </p:spPr>
        <p:txBody>
          <a:bodyPr vert="horz" wrap="square" lIns="0" tIns="12700" rIns="0" bIns="0" rtlCol="0" anchor="b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FFF00"/>
                </a:solidFill>
              </a:rPr>
              <a:t>The total value of exports &amp; Import (FOB) is US$ 5,974 million</a:t>
            </a:r>
            <a:endParaRPr sz="3600" dirty="0">
              <a:solidFill>
                <a:srgbClr val="FFFF00"/>
              </a:solidFill>
              <a:latin typeface="Tahoma"/>
              <a:cs typeface="Tahom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28" y="1832759"/>
            <a:ext cx="4267088" cy="27991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800" y="1792753"/>
            <a:ext cx="4887520" cy="29325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867085"/>
            <a:ext cx="2812118" cy="28121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531" y="6942254"/>
            <a:ext cx="2736949" cy="27369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92E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233</Words>
  <Application>Microsoft Office PowerPoint</Application>
  <PresentationFormat>Custom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MT</vt:lpstr>
      <vt:lpstr>Calibri</vt:lpstr>
      <vt:lpstr>Microsoft Sans Serif</vt:lpstr>
      <vt:lpstr>Tahoma</vt:lpstr>
      <vt:lpstr>Times New Roman</vt:lpstr>
      <vt:lpstr>Trebuchet MS</vt:lpstr>
      <vt:lpstr>Wingdings</vt:lpstr>
      <vt:lpstr>Office Theme</vt:lpstr>
      <vt:lpstr>Welcome to</vt:lpstr>
      <vt:lpstr>CONTENT</vt:lpstr>
      <vt:lpstr>ABOUT</vt:lpstr>
      <vt:lpstr>CURRENCY</vt:lpstr>
      <vt:lpstr> </vt:lpstr>
      <vt:lpstr>FOODS</vt:lpstr>
      <vt:lpstr>AIRPORT</vt:lpstr>
      <vt:lpstr>Nationals of Iceland</vt:lpstr>
      <vt:lpstr>Import     &amp; Export</vt:lpstr>
      <vt:lpstr>Tourist Place</vt:lpstr>
      <vt:lpstr>Financial Guidance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sugendhiran N</dc:creator>
  <cp:keywords>DAGIxW08xOo,BAF8R9XuenY</cp:keywords>
  <cp:lastModifiedBy>Raja ram M</cp:lastModifiedBy>
  <cp:revision>28</cp:revision>
  <dcterms:created xsi:type="dcterms:W3CDTF">2024-06-21T14:03:28Z</dcterms:created>
  <dcterms:modified xsi:type="dcterms:W3CDTF">2024-06-27T09:21:35Z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2024-06-21T00:00:00Z</vt:filetime>
  </property>
  <property fmtid="{D5CDD505-2E9C-101B-9397-08002B2CF9AE}" pid="3" name="Creator">
    <vt:lpwstr>Canva</vt:lpwstr>
  </property>
  <property fmtid="{D5CDD505-2E9C-101B-9397-08002B2CF9AE}" pid="4" name="LastSaved">
    <vt:filetime>2024-06-21T00:00:00Z</vt:filetime>
  </property>
</Properties>
</file>